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6" r:id="rId4"/>
    <p:sldId id="332" r:id="rId5"/>
    <p:sldId id="333" r:id="rId6"/>
    <p:sldId id="334" r:id="rId7"/>
    <p:sldId id="335" r:id="rId8"/>
    <p:sldId id="336" r:id="rId9"/>
    <p:sldId id="325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47"/>
    <a:srgbClr val="B2B2AF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86395" autoAdjust="0"/>
  </p:normalViewPr>
  <p:slideViewPr>
    <p:cSldViewPr snapToGrid="0" showGuides="1">
      <p:cViewPr>
        <p:scale>
          <a:sx n="75" d="100"/>
          <a:sy n="75" d="100"/>
        </p:scale>
        <p:origin x="2496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218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90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97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2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5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79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7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2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4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3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(12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07892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차영상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2631850"/>
            <a:ext cx="5356384" cy="978745"/>
            <a:chOff x="6796429" y="1608522"/>
            <a:chExt cx="5356384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352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배경영상과 현재 입력 프레임 영상 사이의 차이를 계산하고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이상의 화소 위치를 움직임이 있는 화소로 판단하는 방법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96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67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accumulate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515165"/>
            <a:ext cx="7137321" cy="763302"/>
            <a:chOff x="6796429" y="1608522"/>
            <a:chExt cx="713732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33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입력영상을 출력영상에 누적한다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누적한 후에 프레임 수로 나누어 평균 영상을 얻는다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DD5C8-5245-C747-E3D4-90A3CDE8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12222" r="6145" b="60000"/>
          <a:stretch/>
        </p:blipFill>
        <p:spPr>
          <a:xfrm>
            <a:off x="4643460" y="1333882"/>
            <a:ext cx="7393190" cy="55241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18330B-D00F-C00A-8FF5-527CD4D1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60" y="2430152"/>
            <a:ext cx="7548540" cy="4427848"/>
          </a:xfrm>
          <a:prstGeom prst="rect">
            <a:avLst/>
          </a:prstGeom>
        </p:spPr>
      </p:pic>
      <p:pic>
        <p:nvPicPr>
          <p:cNvPr id="13" name="그림 12" descr="조류, 서있는이(가) 표시된 사진&#10;&#10;자동 생성된 설명">
            <a:extLst>
              <a:ext uri="{FF2B5EF4-FFF2-40B4-BE49-F238E27FC236}">
                <a16:creationId xmlns:a16="http://schemas.microsoft.com/office/drawing/2014/main" id="{528359E1-100C-78C5-FBB5-9E7C93725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1" y="2611947"/>
            <a:ext cx="7548540" cy="42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 </a:t>
              </a:r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차영상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515165"/>
            <a:ext cx="4154132" cy="763302"/>
            <a:chOff x="6796429" y="1608522"/>
            <a:chExt cx="415413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absdiff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150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입력값의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차이에 절대값을 씌운 값을 출력한다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B106653-5B87-3579-E2D5-520055B14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2" t="12222" r="6630" b="53860"/>
          <a:stretch/>
        </p:blipFill>
        <p:spPr>
          <a:xfrm>
            <a:off x="4643459" y="1333882"/>
            <a:ext cx="6009489" cy="5524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EB9B2F-01D0-6D1C-E008-A3BC36E9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287" y="0"/>
            <a:ext cx="5845713" cy="34289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16FC71-4DAE-49E0-1D1A-ADCABE470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87" y="3429000"/>
            <a:ext cx="584571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111493" cy="1163374"/>
            <a:chOff x="960681" y="2615402"/>
            <a:chExt cx="311149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11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accumulateWeighted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87148"/>
            <a:ext cx="6799087" cy="978745"/>
            <a:chOff x="6796429" y="1608522"/>
            <a:chExt cx="6799087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795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가중치를 이용하여 이동평균을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배경영상을 계산할 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alpha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값을 처음엔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가깝게 하였다가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시간이 지남에 따라 감소시키는 방법을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A634F4-086D-6F1F-20C4-971D7B2815F7}"/>
              </a:ext>
            </a:extLst>
          </p:cNvPr>
          <p:cNvGrpSpPr/>
          <p:nvPr/>
        </p:nvGrpSpPr>
        <p:grpSpPr>
          <a:xfrm>
            <a:off x="4643460" y="1231504"/>
            <a:ext cx="7324872" cy="978745"/>
            <a:chOff x="6796429" y="1608522"/>
            <a:chExt cx="7324872" cy="978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27EF4-D0B4-6CCB-8282-099473578578}"/>
                </a:ext>
              </a:extLst>
            </p:cNvPr>
            <p:cNvSpPr txBox="1"/>
            <p:nvPr/>
          </p:nvSpPr>
          <p:spPr>
            <a:xfrm>
              <a:off x="6796429" y="1608522"/>
              <a:ext cx="2775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accumulate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배경영상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F86C6B-E58C-6490-7BA0-F5837FF63034}"/>
                </a:ext>
              </a:extLst>
            </p:cNvPr>
            <p:cNvSpPr txBox="1"/>
            <p:nvPr/>
          </p:nvSpPr>
          <p:spPr>
            <a:xfrm>
              <a:off x="6800066" y="2064047"/>
              <a:ext cx="7321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비디오의 첫 프레임에 이동 물체가 있으면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 물체가 배경에 계속 남아 있을 수 있어서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일정시간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accumulate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배경영상 계산 후 이동 평균을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F54FEF5-443B-F86E-6DF9-10EAF10F5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7" t="12341" r="6615" b="39149"/>
          <a:stretch/>
        </p:blipFill>
        <p:spPr>
          <a:xfrm>
            <a:off x="4643459" y="1"/>
            <a:ext cx="5189497" cy="6863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AFDD14-72DE-E938-C31D-2122392A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59" y="2436115"/>
            <a:ext cx="7548541" cy="44278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EAD65A-D760-980E-8DB3-8E83265A8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58" y="2441043"/>
            <a:ext cx="7548542" cy="4427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51DFDB-871E-8E61-22B5-07DD334F2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57" y="2430150"/>
            <a:ext cx="7548543" cy="44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움직임 히스토리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806995"/>
            <a:ext cx="5814843" cy="978745"/>
            <a:chOff x="6796429" y="1608522"/>
            <a:chExt cx="5814843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8175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updateMotionHistory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11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움직임 실루엣을 이용하여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움직임 히스토리 영상을 갱신한다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실루엣은 움직임이 발생하는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 아닌 화소를 갖는 실루엣 마스크이다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DAF3E6-826D-5870-22FB-0E06DE1E8C93}"/>
              </a:ext>
            </a:extLst>
          </p:cNvPr>
          <p:cNvGrpSpPr/>
          <p:nvPr/>
        </p:nvGrpSpPr>
        <p:grpSpPr>
          <a:xfrm>
            <a:off x="4643460" y="1978392"/>
            <a:ext cx="4490763" cy="978745"/>
            <a:chOff x="6796429" y="1608522"/>
            <a:chExt cx="4490763" cy="9787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234199-A5DE-9538-79EB-B79A9418CEDE}"/>
                </a:ext>
              </a:extLst>
            </p:cNvPr>
            <p:cNvSpPr txBox="1"/>
            <p:nvPr/>
          </p:nvSpPr>
          <p:spPr>
            <a:xfrm>
              <a:off x="6796429" y="1608522"/>
              <a:ext cx="2584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calcMotionGradient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826914-52B7-164A-EAF0-4E50D69D89AD}"/>
                </a:ext>
              </a:extLst>
            </p:cNvPr>
            <p:cNvSpPr txBox="1"/>
            <p:nvPr/>
          </p:nvSpPr>
          <p:spPr>
            <a:xfrm>
              <a:off x="6800066" y="2064047"/>
              <a:ext cx="4487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움직임 히스토리 영상의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그래디언트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방향을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마스크 크기와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편미분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(dx,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dy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조정할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5A315-772F-4F5D-E159-252AA1296C70}"/>
              </a:ext>
            </a:extLst>
          </p:cNvPr>
          <p:cNvGrpSpPr/>
          <p:nvPr/>
        </p:nvGrpSpPr>
        <p:grpSpPr>
          <a:xfrm>
            <a:off x="4643460" y="3325148"/>
            <a:ext cx="7065186" cy="978745"/>
            <a:chOff x="6796429" y="1608522"/>
            <a:chExt cx="7065186" cy="9787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851306-4D8E-25E7-6D0F-1C7ED7F32EAF}"/>
                </a:ext>
              </a:extLst>
            </p:cNvPr>
            <p:cNvSpPr txBox="1"/>
            <p:nvPr/>
          </p:nvSpPr>
          <p:spPr>
            <a:xfrm>
              <a:off x="6796429" y="1608522"/>
              <a:ext cx="2814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calcGlobalOrientation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FBFF46-1C17-AC60-815A-7522FED00930}"/>
                </a:ext>
              </a:extLst>
            </p:cNvPr>
            <p:cNvSpPr txBox="1"/>
            <p:nvPr/>
          </p:nvSpPr>
          <p:spPr>
            <a:xfrm>
              <a:off x="6800066" y="2064047"/>
              <a:ext cx="7061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Mask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지정된 영역의 전역 움직임 방향을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360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도의 각도로 계산하여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Orientation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mask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calcMotionGradient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결과인 움직임 방향과 마스크이다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4384D3-E537-38C2-3ABE-2E2C6D32E823}"/>
              </a:ext>
            </a:extLst>
          </p:cNvPr>
          <p:cNvGrpSpPr/>
          <p:nvPr/>
        </p:nvGrpSpPr>
        <p:grpSpPr>
          <a:xfrm>
            <a:off x="4643460" y="4671905"/>
            <a:ext cx="6231624" cy="978745"/>
            <a:chOff x="6796429" y="1608522"/>
            <a:chExt cx="6231624" cy="9787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CB6FDF-EE6F-F391-1688-75BD531CD300}"/>
                </a:ext>
              </a:extLst>
            </p:cNvPr>
            <p:cNvSpPr txBox="1"/>
            <p:nvPr/>
          </p:nvSpPr>
          <p:spPr>
            <a:xfrm>
              <a:off x="6796429" y="1608522"/>
              <a:ext cx="2124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segmentMotion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5BFB19-6E00-AEF0-7F09-1B1B2E6BE11F}"/>
                </a:ext>
              </a:extLst>
            </p:cNvPr>
            <p:cNvSpPr txBox="1"/>
            <p:nvPr/>
          </p:nvSpPr>
          <p:spPr>
            <a:xfrm>
              <a:off x="6800066" y="2064047"/>
              <a:ext cx="6227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움직임 히스토리 영상에서 움직임 세그먼트를 계산하여 레이블을 저장하며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분할된 각 물체의 움직임 요소를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Rect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구조의 벡터에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DD571A5-191E-F019-A861-A1D6E4C12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20888" r="6775" b="26039"/>
          <a:stretch/>
        </p:blipFill>
        <p:spPr>
          <a:xfrm>
            <a:off x="4643460" y="13069"/>
            <a:ext cx="4748190" cy="68449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F1FFD5-9EB9-952F-50AD-82B581696379}"/>
              </a:ext>
            </a:extLst>
          </p:cNvPr>
          <p:cNvSpPr/>
          <p:nvPr/>
        </p:nvSpPr>
        <p:spPr>
          <a:xfrm>
            <a:off x="5118100" y="4194175"/>
            <a:ext cx="25781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4E0B3-A279-BB6D-0C0E-E785E9C60860}"/>
              </a:ext>
            </a:extLst>
          </p:cNvPr>
          <p:cNvSpPr txBox="1"/>
          <p:nvPr/>
        </p:nvSpPr>
        <p:spPr>
          <a:xfrm>
            <a:off x="6479200" y="392388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차영상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실루엣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A7A1B9-E5FD-0D73-D5EA-4B1714B0F35D}"/>
              </a:ext>
            </a:extLst>
          </p:cNvPr>
          <p:cNvSpPr/>
          <p:nvPr/>
        </p:nvSpPr>
        <p:spPr>
          <a:xfrm>
            <a:off x="5118100" y="4750552"/>
            <a:ext cx="2109722" cy="1428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231C98-6807-E30A-E4E1-25A39441AFDB}"/>
              </a:ext>
            </a:extLst>
          </p:cNvPr>
          <p:cNvSpPr txBox="1"/>
          <p:nvPr/>
        </p:nvSpPr>
        <p:spPr>
          <a:xfrm>
            <a:off x="7203100" y="4683489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5"/>
                </a:solidFill>
              </a:rPr>
              <a:t>Blue Motion 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5D2BBC-FAB3-B18F-CC6C-5A4BF013DA67}"/>
              </a:ext>
            </a:extLst>
          </p:cNvPr>
          <p:cNvSpPr/>
          <p:nvPr/>
        </p:nvSpPr>
        <p:spPr>
          <a:xfrm>
            <a:off x="5290973" y="5756723"/>
            <a:ext cx="3710151" cy="1428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18FB34-F3B0-D9A3-5A42-0D6907489245}"/>
              </a:ext>
            </a:extLst>
          </p:cNvPr>
          <p:cNvSpPr txBox="1"/>
          <p:nvPr/>
        </p:nvSpPr>
        <p:spPr>
          <a:xfrm>
            <a:off x="7939665" y="5884653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</a:rPr>
              <a:t>Segment </a:t>
            </a:r>
            <a:r>
              <a:rPr lang="ko-KR" altLang="en-US" sz="1200" b="1" dirty="0">
                <a:solidFill>
                  <a:schemeClr val="accent6"/>
                </a:solidFill>
              </a:rPr>
              <a:t>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174E3-3A15-B762-8109-B7401AAE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60" y="2413493"/>
            <a:ext cx="7548540" cy="4427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70444-BDE7-656A-0960-813745658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60" y="2430151"/>
            <a:ext cx="7548540" cy="44278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130C5D-2A02-18EA-9495-D88AF0962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082" y="2407568"/>
            <a:ext cx="7552918" cy="44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8" grpId="0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515165"/>
            <a:ext cx="4934795" cy="978745"/>
            <a:chOff x="6796429" y="1608522"/>
            <a:chExt cx="4934795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362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Optical flow(</a:t>
              </a:r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광류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931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밝기값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패턴의 움직임의 눈에 보이는 속도의 분포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카메라와 물체의 상대적인 움직임에 의해 발생한다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26" name="Picture 2" descr="Optical flow demo - YouTube">
            <a:extLst>
              <a:ext uri="{FF2B5EF4-FFF2-40B4-BE49-F238E27FC236}">
                <a16:creationId xmlns:a16="http://schemas.microsoft.com/office/drawing/2014/main" id="{80B67E67-78EC-3382-B2E2-79DE1DA0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60" y="1549325"/>
            <a:ext cx="6124066" cy="45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6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985065"/>
            <a:ext cx="5438138" cy="763302"/>
            <a:chOff x="6796429" y="1608522"/>
            <a:chExt cx="5438138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3235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buildOpticalFlowPyramid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434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calcOpticalFlowPyrLK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함수에서 사용할 영상 피라미드를 구축한다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EAB917-9FEF-E026-9F2F-AD91B3B429B5}"/>
              </a:ext>
            </a:extLst>
          </p:cNvPr>
          <p:cNvGrpSpPr/>
          <p:nvPr/>
        </p:nvGrpSpPr>
        <p:grpSpPr>
          <a:xfrm>
            <a:off x="4643460" y="2532544"/>
            <a:ext cx="6223609" cy="1625076"/>
            <a:chOff x="6796429" y="1608522"/>
            <a:chExt cx="6223609" cy="16250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9012FB-B9DC-67BF-D537-B5BE92058DF5}"/>
                </a:ext>
              </a:extLst>
            </p:cNvPr>
            <p:cNvSpPr txBox="1"/>
            <p:nvPr/>
          </p:nvSpPr>
          <p:spPr>
            <a:xfrm>
              <a:off x="6796429" y="1608522"/>
              <a:ext cx="2767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calcOpticalFlowPyrLK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916093-0696-9428-F666-C7C74AF6F3AA}"/>
                </a:ext>
              </a:extLst>
            </p:cNvPr>
            <p:cNvSpPr txBox="1"/>
            <p:nvPr/>
          </p:nvSpPr>
          <p:spPr>
            <a:xfrm>
              <a:off x="6800066" y="2064047"/>
              <a:ext cx="621997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Lucas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Kanade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방법을 피라미드 구조로 적용하여 주어진 특징점에 대하여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부화소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단위까지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속도벡터를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영상의 좌표 벡터의 각 좌표에 대한 시간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t+dt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영상의</a:t>
              </a:r>
              <a:b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</a:b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이동벡터인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광류벡터를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B7F0BC-1F68-1392-E3AB-18382F4D71F0}"/>
              </a:ext>
            </a:extLst>
          </p:cNvPr>
          <p:cNvGrpSpPr/>
          <p:nvPr/>
        </p:nvGrpSpPr>
        <p:grpSpPr>
          <a:xfrm>
            <a:off x="4643460" y="4851729"/>
            <a:ext cx="6821850" cy="978745"/>
            <a:chOff x="6796429" y="1608522"/>
            <a:chExt cx="6821850" cy="9787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A3DED-7E7C-4DBB-5C3D-C7BF377C4F2A}"/>
                </a:ext>
              </a:extLst>
            </p:cNvPr>
            <p:cNvSpPr txBox="1"/>
            <p:nvPr/>
          </p:nvSpPr>
          <p:spPr>
            <a:xfrm>
              <a:off x="6796429" y="1608522"/>
              <a:ext cx="3302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calcOpticalFlowFarneback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76FBA1-5055-E795-8F81-3E6FD9B4D2AC}"/>
                </a:ext>
              </a:extLst>
            </p:cNvPr>
            <p:cNvSpPr txBox="1"/>
            <p:nvPr/>
          </p:nvSpPr>
          <p:spPr>
            <a:xfrm>
              <a:off x="6800066" y="2064047"/>
              <a:ext cx="6818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calcOpticalFlowPyrLK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같이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광류벡터를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구하지만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Gunnar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Farneback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“Two-Frame Motion Estimation based on Polynomial Expansion”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방법을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5193B4-0AC5-90A7-CFA1-2A5ABF477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12" t="7037" r="4655" b="50000"/>
          <a:stretch/>
        </p:blipFill>
        <p:spPr>
          <a:xfrm>
            <a:off x="4643459" y="0"/>
            <a:ext cx="6014771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65FF03-B405-CC2D-9393-123C3DED3A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24" t="12963" r="4655" b="27778"/>
          <a:stretch/>
        </p:blipFill>
        <p:spPr>
          <a:xfrm>
            <a:off x="4679699" y="3568"/>
            <a:ext cx="4099068" cy="68544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A056524-B644-15E3-93EF-1C8D94900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58" y="2248921"/>
            <a:ext cx="7548542" cy="460907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F1E973-2F83-73DC-8B50-CECB4069A26D}"/>
              </a:ext>
            </a:extLst>
          </p:cNvPr>
          <p:cNvSpPr/>
          <p:nvPr/>
        </p:nvSpPr>
        <p:spPr>
          <a:xfrm>
            <a:off x="8778767" y="2692400"/>
            <a:ext cx="1406633" cy="185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C4B7156-C529-9C1D-0D40-C84820EE8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55" y="2245353"/>
            <a:ext cx="7548545" cy="4609080"/>
          </a:xfrm>
          <a:prstGeom prst="rect">
            <a:avLst/>
          </a:prstGeom>
        </p:spPr>
      </p:pic>
      <p:pic>
        <p:nvPicPr>
          <p:cNvPr id="40" name="trackingRect">
            <a:hlinkClick r:id="" action="ppaction://media"/>
            <a:extLst>
              <a:ext uri="{FF2B5EF4-FFF2-40B4-BE49-F238E27FC236}">
                <a16:creationId xmlns:a16="http://schemas.microsoft.com/office/drawing/2014/main" id="{42B1DCAA-F76F-84E0-A2CE-20D48664D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3456" y="2611943"/>
            <a:ext cx="7548545" cy="42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광류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AE6403-5654-A4AF-AD1B-D51DBE2D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9630" r="4654" b="29629"/>
          <a:stretch/>
        </p:blipFill>
        <p:spPr>
          <a:xfrm>
            <a:off x="4643459" y="0"/>
            <a:ext cx="4293935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BDF0110-395B-E5F6-CCCA-20C7D4759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58" y="1892300"/>
            <a:ext cx="7542242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38305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</a:t>
                      </a:r>
                      <a:r>
                        <a:rPr lang="ko-KR" altLang="en-US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777041" cy="923330"/>
            <a:chOff x="1012875" y="3615397"/>
            <a:chExt cx="2777041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520560" cy="938719"/>
            <a:chOff x="1012875" y="3615397"/>
            <a:chExt cx="2520560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움직임 검출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3409" y="3252739"/>
            <a:ext cx="4583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비디오 입출력</a:t>
            </a:r>
          </a:p>
        </p:txBody>
      </p: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846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515165"/>
            <a:ext cx="5356384" cy="763302"/>
            <a:chOff x="6796429" y="1608522"/>
            <a:chExt cx="5356384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352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비디오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파일 또는 카메라로부터 비디오 프레임을 획득할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411C30-BE37-F0C6-632F-F2942F56F3BC}"/>
              </a:ext>
            </a:extLst>
          </p:cNvPr>
          <p:cNvGrpSpPr/>
          <p:nvPr/>
        </p:nvGrpSpPr>
        <p:grpSpPr>
          <a:xfrm>
            <a:off x="4643460" y="1528820"/>
            <a:ext cx="3627403" cy="763302"/>
            <a:chOff x="6796429" y="1608522"/>
            <a:chExt cx="3627403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9CCF04-B8E3-66B4-126A-34E4B2A3C20F}"/>
                </a:ext>
              </a:extLst>
            </p:cNvPr>
            <p:cNvSpPr txBox="1"/>
            <p:nvPr/>
          </p:nvSpPr>
          <p:spPr>
            <a:xfrm>
              <a:off x="6796429" y="1608522"/>
              <a:ext cx="3627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void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VideoCapture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::release()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0EBBF-F5DA-3A40-A429-16D19855582A}"/>
                </a:ext>
              </a:extLst>
            </p:cNvPr>
            <p:cNvSpPr txBox="1"/>
            <p:nvPr/>
          </p:nvSpPr>
          <p:spPr>
            <a:xfrm>
              <a:off x="6800066" y="2064047"/>
              <a:ext cx="3136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VideoCapture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클래스 객체를 닫는다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62B1B3-6771-DFE2-BA57-FECA11874AEE}"/>
              </a:ext>
            </a:extLst>
          </p:cNvPr>
          <p:cNvGrpSpPr/>
          <p:nvPr/>
        </p:nvGrpSpPr>
        <p:grpSpPr>
          <a:xfrm>
            <a:off x="4643460" y="2542475"/>
            <a:ext cx="7295972" cy="763302"/>
            <a:chOff x="6796429" y="1608522"/>
            <a:chExt cx="7295972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EC754A-48D0-4042-D859-E2A9E90D519F}"/>
                </a:ext>
              </a:extLst>
            </p:cNvPr>
            <p:cNvSpPr txBox="1"/>
            <p:nvPr/>
          </p:nvSpPr>
          <p:spPr>
            <a:xfrm>
              <a:off x="6796429" y="1608522"/>
              <a:ext cx="7295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bool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VideoCapture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::retrieve(Mat&amp;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image, int channel = 0)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A6D733-7D6A-6C6F-D9E7-B4E5CD4CFDA3}"/>
                </a:ext>
              </a:extLst>
            </p:cNvPr>
            <p:cNvSpPr txBox="1"/>
            <p:nvPr/>
          </p:nvSpPr>
          <p:spPr>
            <a:xfrm>
              <a:off x="6800066" y="2064047"/>
              <a:ext cx="5914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::grab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메서드에 의해 잡힌 다음 프레임을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image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읽는다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5993C0-FF0D-766C-EDA9-34D691CD9DD4}"/>
              </a:ext>
            </a:extLst>
          </p:cNvPr>
          <p:cNvGrpSpPr/>
          <p:nvPr/>
        </p:nvGrpSpPr>
        <p:grpSpPr>
          <a:xfrm>
            <a:off x="4643460" y="3625985"/>
            <a:ext cx="6809474" cy="763302"/>
            <a:chOff x="6796429" y="1608522"/>
            <a:chExt cx="6809474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019605-A3D1-AD66-AFAF-4C85BCD9958D}"/>
                </a:ext>
              </a:extLst>
            </p:cNvPr>
            <p:cNvSpPr txBox="1"/>
            <p:nvPr/>
          </p:nvSpPr>
          <p:spPr>
            <a:xfrm>
              <a:off x="6796429" y="1608522"/>
              <a:ext cx="4882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bool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VideoCapture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::read(Mat&amp;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E9CC1B-E54E-B8A7-F917-4612FD6E5F97}"/>
                </a:ext>
              </a:extLst>
            </p:cNvPr>
            <p:cNvSpPr txBox="1"/>
            <p:nvPr/>
          </p:nvSpPr>
          <p:spPr>
            <a:xfrm>
              <a:off x="6800066" y="2064047"/>
              <a:ext cx="6805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연산자 함수 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&gt;&gt;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read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메서드는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::grab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retrieve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동시에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3E1352-7251-1E74-5176-43D1250F8411}"/>
              </a:ext>
            </a:extLst>
          </p:cNvPr>
          <p:cNvGrpSpPr/>
          <p:nvPr/>
        </p:nvGrpSpPr>
        <p:grpSpPr>
          <a:xfrm>
            <a:off x="4643460" y="4702310"/>
            <a:ext cx="6254707" cy="978745"/>
            <a:chOff x="6796429" y="1608522"/>
            <a:chExt cx="6254707" cy="9787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46939D-4030-EE46-757F-7C95A3223079}"/>
                </a:ext>
              </a:extLst>
            </p:cNvPr>
            <p:cNvSpPr txBox="1"/>
            <p:nvPr/>
          </p:nvSpPr>
          <p:spPr>
            <a:xfrm>
              <a:off x="6796429" y="1608522"/>
              <a:ext cx="44316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bool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VideoCapture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::get(int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propId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7EBB25-6285-81A0-826C-8ACA71FFF8B3}"/>
                </a:ext>
              </a:extLst>
            </p:cNvPr>
            <p:cNvSpPr txBox="1"/>
            <p:nvPr/>
          </p:nvSpPr>
          <p:spPr>
            <a:xfrm>
              <a:off x="6800066" y="2064047"/>
              <a:ext cx="6251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 객체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열린 비디오 또는 캠 영상의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특성을 가져온다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::set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으로 설정할 수도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846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12DC8-8C9B-8185-1BC6-BE0F9CD3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10000" r="5419" b="61111"/>
          <a:stretch/>
        </p:blipFill>
        <p:spPr>
          <a:xfrm>
            <a:off x="4643460" y="1333882"/>
            <a:ext cx="7188511" cy="55241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79F187-A09D-3A3B-8B62-2B360B424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285" y="3429000"/>
            <a:ext cx="5845716" cy="3429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0AFDAD-1936-B710-F190-616458017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85" y="0"/>
            <a:ext cx="584571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846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VideoCapture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804C55-A4BA-25AE-F776-CACE7D67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12222" r="6872" b="61111"/>
          <a:stretch/>
        </p:blipFill>
        <p:spPr>
          <a:xfrm>
            <a:off x="4643460" y="1333882"/>
            <a:ext cx="7548540" cy="5475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A9996-1C92-5083-71C8-B2388A61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174" y="3407012"/>
            <a:ext cx="5807826" cy="3406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A5EE3D-8D89-9979-3407-F794CBAD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4" y="4182"/>
            <a:ext cx="5807826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46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VideoWriter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643460" y="2122957"/>
            <a:ext cx="2148776" cy="763302"/>
            <a:chOff x="6796429" y="1608522"/>
            <a:chExt cx="214877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2145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비디오 파일을 생성한다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411C30-BE37-F0C6-632F-F2942F56F3BC}"/>
              </a:ext>
            </a:extLst>
          </p:cNvPr>
          <p:cNvGrpSpPr/>
          <p:nvPr/>
        </p:nvGrpSpPr>
        <p:grpSpPr>
          <a:xfrm>
            <a:off x="4643460" y="3136612"/>
            <a:ext cx="6286254" cy="978745"/>
            <a:chOff x="6796429" y="1608522"/>
            <a:chExt cx="6286254" cy="9787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9CCF04-B8E3-66B4-126A-34E4B2A3C20F}"/>
                </a:ext>
              </a:extLst>
            </p:cNvPr>
            <p:cNvSpPr txBox="1"/>
            <p:nvPr/>
          </p:nvSpPr>
          <p:spPr>
            <a:xfrm>
              <a:off x="6796429" y="1608522"/>
              <a:ext cx="3214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void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VideoWriter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::write()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accent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0EBBF-F5DA-3A40-A429-16D19855582A}"/>
                </a:ext>
              </a:extLst>
            </p:cNvPr>
            <p:cNvSpPr txBox="1"/>
            <p:nvPr/>
          </p:nvSpPr>
          <p:spPr>
            <a:xfrm>
              <a:off x="6800066" y="2064047"/>
              <a:ext cx="6282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연산자 함수 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5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&lt;&lt;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write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메서드로 만들어진 비디오에 이미지를 출력한다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이미지 크기는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할 때 명시한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size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같아야 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89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비디오 입출력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846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VideoWriter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A2A22-15FC-FBEF-46AC-544A29554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2545" r="7564" b="54307"/>
          <a:stretch/>
        </p:blipFill>
        <p:spPr>
          <a:xfrm>
            <a:off x="4643459" y="611872"/>
            <a:ext cx="6990761" cy="6246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2AF1BD-78F8-C42B-587B-419D9D50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89" y="0"/>
            <a:ext cx="6056811" cy="3552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5A5596-093D-7467-0311-6502EE5B0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58" y="2454684"/>
            <a:ext cx="7548541" cy="44033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A4910-2464-4928-BD80-E3CFE92EE560}"/>
              </a:ext>
            </a:extLst>
          </p:cNvPr>
          <p:cNvSpPr/>
          <p:nvPr/>
        </p:nvSpPr>
        <p:spPr>
          <a:xfrm>
            <a:off x="5943600" y="3305174"/>
            <a:ext cx="866775" cy="7905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3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움직임 검출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505</Words>
  <Application>Microsoft Office PowerPoint</Application>
  <PresentationFormat>와이드스크린</PresentationFormat>
  <Paragraphs>115</Paragraphs>
  <Slides>18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541</cp:revision>
  <dcterms:created xsi:type="dcterms:W3CDTF">2020-08-18T14:02:52Z</dcterms:created>
  <dcterms:modified xsi:type="dcterms:W3CDTF">2022-05-20T06:10:25Z</dcterms:modified>
</cp:coreProperties>
</file>